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6" r:id="rId2"/>
    <p:sldId id="257" r:id="rId3"/>
    <p:sldId id="270" r:id="rId4"/>
    <p:sldId id="272" r:id="rId5"/>
    <p:sldId id="259" r:id="rId6"/>
    <p:sldId id="273" r:id="rId7"/>
    <p:sldId id="260" r:id="rId8"/>
    <p:sldId id="277" r:id="rId9"/>
    <p:sldId id="261" r:id="rId10"/>
    <p:sldId id="276"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النمط الفاتح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0" d="100"/>
          <a:sy n="70" d="100"/>
        </p:scale>
        <p:origin x="-1368"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C2B4319-5465-4362-A35C-ED99CFE9ED2E}" type="datetimeFigureOut">
              <a:rPr lang="ar-IQ" smtClean="0"/>
              <a:t>10/05/1443</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D398969C-42C2-4E03-AE72-2912B5948F28}" type="slidenum">
              <a:rPr lang="ar-IQ" smtClean="0"/>
              <a:t>‹#›</a:t>
            </a:fld>
            <a:endParaRPr lang="ar-IQ"/>
          </a:p>
        </p:txBody>
      </p:sp>
    </p:spTree>
    <p:extLst>
      <p:ext uri="{BB962C8B-B14F-4D97-AF65-F5344CB8AC3E}">
        <p14:creationId xmlns:p14="http://schemas.microsoft.com/office/powerpoint/2010/main" val="306031566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1085763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239946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3189995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3947203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12086512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3866204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4094951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9023974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833565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2827583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6463889F-EBDF-4F88-A291-E33AA0359C80}" type="datetimeFigureOut">
              <a:rPr lang="ar-IQ" smtClean="0"/>
              <a:pPr/>
              <a:t>10/05/1443</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324C92E4-E83D-47BF-9B18-AD3F88DAEA4B}" type="slidenum">
              <a:rPr lang="ar-IQ" smtClean="0"/>
              <a:pPr/>
              <a:t>‹#›</a:t>
            </a:fld>
            <a:endParaRPr lang="ar-IQ"/>
          </a:p>
        </p:txBody>
      </p:sp>
    </p:spTree>
    <p:extLst>
      <p:ext uri="{BB962C8B-B14F-4D97-AF65-F5344CB8AC3E}">
        <p14:creationId xmlns:p14="http://schemas.microsoft.com/office/powerpoint/2010/main" val="133951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463889F-EBDF-4F88-A291-E33AA0359C80}" type="datetimeFigureOut">
              <a:rPr lang="ar-IQ" smtClean="0"/>
              <a:pPr/>
              <a:t>10/05/1443</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24C92E4-E83D-47BF-9B18-AD3F88DAEA4B}" type="slidenum">
              <a:rPr lang="ar-IQ" smtClean="0"/>
              <a:pPr/>
              <a:t>‹#›</a:t>
            </a:fld>
            <a:endParaRPr lang="ar-IQ"/>
          </a:p>
        </p:txBody>
      </p:sp>
    </p:spTree>
    <p:extLst>
      <p:ext uri="{BB962C8B-B14F-4D97-AF65-F5344CB8AC3E}">
        <p14:creationId xmlns:p14="http://schemas.microsoft.com/office/powerpoint/2010/main" val="29305518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50"/>
        </a:solidFill>
        <a:effectLst/>
      </p:bgPr>
    </p:bg>
    <p:spTree>
      <p:nvGrpSpPr>
        <p:cNvPr id="1" name=""/>
        <p:cNvGrpSpPr/>
        <p:nvPr/>
      </p:nvGrpSpPr>
      <p:grpSpPr>
        <a:xfrm>
          <a:off x="0" y="0"/>
          <a:ext cx="0" cy="0"/>
          <a:chOff x="0" y="0"/>
          <a:chExt cx="0" cy="0"/>
        </a:xfrm>
      </p:grpSpPr>
      <p:sp>
        <p:nvSpPr>
          <p:cNvPr id="10" name="Rectangle 9"/>
          <p:cNvSpPr/>
          <p:nvPr/>
        </p:nvSpPr>
        <p:spPr>
          <a:xfrm>
            <a:off x="323528" y="116632"/>
            <a:ext cx="8463314" cy="1512168"/>
          </a:xfrm>
          <a:prstGeom prst="rect">
            <a:avLst/>
          </a:prstGeom>
          <a:solidFill>
            <a:schemeClr val="bg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9" name="Rectangle 18"/>
          <p:cNvSpPr/>
          <p:nvPr/>
        </p:nvSpPr>
        <p:spPr>
          <a:xfrm rot="16200000">
            <a:off x="4192789" y="2218350"/>
            <a:ext cx="6741368" cy="2589614"/>
          </a:xfrm>
          <a:prstGeom prst="rect">
            <a:avLst/>
          </a:prstGeom>
          <a:solidFill>
            <a:schemeClr val="bg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3" name="TextBox 22"/>
          <p:cNvSpPr txBox="1"/>
          <p:nvPr/>
        </p:nvSpPr>
        <p:spPr>
          <a:xfrm>
            <a:off x="1463476" y="4551822"/>
            <a:ext cx="4604703" cy="461665"/>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pPr algn="ctr"/>
            <a:r>
              <a:rPr lang="ar-IQ" sz="2400" b="1" dirty="0" err="1" smtClean="0"/>
              <a:t>د.ندى</a:t>
            </a:r>
            <a:r>
              <a:rPr lang="ar-IQ" sz="2400" b="1" dirty="0" smtClean="0"/>
              <a:t> عبد الامير </a:t>
            </a:r>
            <a:endParaRPr lang="ar-IQ" sz="2400" dirty="0"/>
          </a:p>
        </p:txBody>
      </p:sp>
      <p:sp>
        <p:nvSpPr>
          <p:cNvPr id="24" name="TextBox 23"/>
          <p:cNvSpPr txBox="1"/>
          <p:nvPr/>
        </p:nvSpPr>
        <p:spPr>
          <a:xfrm>
            <a:off x="5117910" y="285728"/>
            <a:ext cx="3597494" cy="1200329"/>
          </a:xfrm>
          <a:prstGeom prst="rect">
            <a:avLst/>
          </a:prstGeom>
        </p:spPr>
        <p:style>
          <a:lnRef idx="2">
            <a:schemeClr val="accent1"/>
          </a:lnRef>
          <a:fillRef idx="1">
            <a:schemeClr val="lt1"/>
          </a:fillRef>
          <a:effectRef idx="0">
            <a:schemeClr val="accent1"/>
          </a:effectRef>
          <a:fontRef idx="minor">
            <a:schemeClr val="dk1"/>
          </a:fontRef>
        </p:style>
        <p:txBody>
          <a:bodyPr wrap="square" rtlCol="1">
            <a:spAutoFit/>
          </a:bodyPr>
          <a:lstStyle/>
          <a:p>
            <a:r>
              <a:rPr lang="ar-SA" sz="2400" b="1" dirty="0" smtClean="0"/>
              <a:t>جامعة البصرة </a:t>
            </a:r>
          </a:p>
          <a:p>
            <a:r>
              <a:rPr lang="ar-SA" sz="2400" b="1" dirty="0" smtClean="0"/>
              <a:t>كلية الزراعة </a:t>
            </a:r>
            <a:endParaRPr lang="en-US" sz="2400" b="1" dirty="0" smtClean="0"/>
          </a:p>
          <a:p>
            <a:r>
              <a:rPr lang="ar-IQ" sz="2400" b="1" dirty="0" smtClean="0"/>
              <a:t>قسم </a:t>
            </a:r>
            <a:r>
              <a:rPr lang="ar-IQ" sz="2400" b="1" dirty="0" smtClean="0"/>
              <a:t>البستنة وهندسة الحدائق </a:t>
            </a:r>
            <a:endParaRPr lang="ar-IQ" sz="2400" b="1" dirty="0"/>
          </a:p>
        </p:txBody>
      </p:sp>
      <p:sp>
        <p:nvSpPr>
          <p:cNvPr id="2" name="مستطيل 1"/>
          <p:cNvSpPr/>
          <p:nvPr/>
        </p:nvSpPr>
        <p:spPr>
          <a:xfrm>
            <a:off x="349134" y="2132856"/>
            <a:ext cx="8391876" cy="17145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3200" b="1" dirty="0"/>
              <a:t>المحاضرة السادسة (اساسيات بستنة نظري)</a:t>
            </a:r>
          </a:p>
        </p:txBody>
      </p:sp>
      <p:pic>
        <p:nvPicPr>
          <p:cNvPr id="1026" name="Picture 2" descr="C:\Users\D6344~1.SAD\AppData\Local\Temp\ksohtml\wps8567.tm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9134" y="176279"/>
            <a:ext cx="1533525" cy="1419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2377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6" name="Rectangle 5"/>
          <p:cNvSpPr/>
          <p:nvPr/>
        </p:nvSpPr>
        <p:spPr>
          <a:xfrm>
            <a:off x="6072198" y="214290"/>
            <a:ext cx="2786082" cy="6429420"/>
          </a:xfrm>
          <a:prstGeom prst="rect">
            <a:avLst/>
          </a:prstGeom>
          <a:solidFill>
            <a:schemeClr val="bg1">
              <a:alpha val="33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9" name="Rectangle 8"/>
          <p:cNvSpPr/>
          <p:nvPr/>
        </p:nvSpPr>
        <p:spPr>
          <a:xfrm>
            <a:off x="6429388" y="428604"/>
            <a:ext cx="2071702" cy="214314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10" name="TextBox 9"/>
          <p:cNvSpPr txBox="1"/>
          <p:nvPr/>
        </p:nvSpPr>
        <p:spPr>
          <a:xfrm>
            <a:off x="6572264" y="642918"/>
            <a:ext cx="1785950" cy="1077218"/>
          </a:xfrm>
          <a:prstGeom prst="rect">
            <a:avLst/>
          </a:prstGeom>
          <a:noFill/>
        </p:spPr>
        <p:txBody>
          <a:bodyPr wrap="square" rtlCol="1">
            <a:spAutoFit/>
          </a:bodyPr>
          <a:lstStyle/>
          <a:p>
            <a:pPr algn="ctr"/>
            <a:r>
              <a:rPr lang="ar-SA" sz="3200" b="1" dirty="0" smtClean="0"/>
              <a:t>شكرا لحسن اصغائكم </a:t>
            </a:r>
            <a:endParaRPr lang="ar-IQ" sz="3200" b="1"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857947"/>
            <a:ext cx="5544616" cy="43712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4)">
                                      <p:cBhvr>
                                        <p:cTn id="7" dur="2000"/>
                                        <p:tgtEl>
                                          <p:spTgt spid="9"/>
                                        </p:tgtEl>
                                      </p:cBhvr>
                                    </p:animEffect>
                                  </p:childTnLst>
                                </p:cTn>
                              </p:par>
                              <p:par>
                                <p:cTn id="8" presetID="21" presetClass="entr" presetSubtype="4"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wheel(4)">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alpha val="99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24097" y="1052736"/>
            <a:ext cx="8564725" cy="3046988"/>
          </a:xfrm>
          <a:prstGeom prst="rect">
            <a:avLst/>
          </a:prstGeom>
          <a:solidFill>
            <a:schemeClr val="lt1"/>
          </a:solidFill>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just"/>
            <a:r>
              <a:rPr lang="ar-IQ" sz="2400" b="1" u="sng" dirty="0"/>
              <a:t>نصائح لضمان نجاح شتلات الفاكهة المغروسة حديثاً:</a:t>
            </a:r>
            <a:endParaRPr lang="ar-IQ" sz="2400" b="1" dirty="0"/>
          </a:p>
          <a:p>
            <a:pPr algn="just"/>
            <a:r>
              <a:rPr lang="ar-IQ" sz="2400" b="1" dirty="0"/>
              <a:t>هناك عوامل عديدة تؤثر على نجاح زراعة شتلات الفاكهة ، والتي يتم شراؤها من المشتل وزراعتها في حدائق المنزل او البستان بشكل دائم ، وفي مقدمة هذه العوامل:</a:t>
            </a:r>
          </a:p>
          <a:p>
            <a:pPr algn="just"/>
            <a:r>
              <a:rPr lang="ar-IQ" sz="2400" b="1" dirty="0"/>
              <a:t>1* تنقل شتلات الفاكهة </a:t>
            </a:r>
            <a:r>
              <a:rPr lang="ar-IQ" sz="2400" b="1" dirty="0" err="1"/>
              <a:t>النفضية</a:t>
            </a:r>
            <a:r>
              <a:rPr lang="ar-IQ" sz="2400" b="1" dirty="0"/>
              <a:t> (متساقطة الاوراق) عندما تكون في طور السكون (الشتاء-اوائل الربيع) اذ تنقل بحيث تكون جذورها خالية من الكتل الترابية حولها لكونها خالية من الاوراق، اما شتلات الفاكهة الدائمة الخضرة فيتم نقلها في (الربيع-اوائل الصيف) وتنقل مع كتل ترابية حول جذورها للمحافظة عليها كونها تحتوي على الاوراق.</a:t>
            </a:r>
          </a:p>
        </p:txBody>
      </p:sp>
      <p:sp>
        <p:nvSpPr>
          <p:cNvPr id="3" name="مستطيل 2"/>
          <p:cNvSpPr/>
          <p:nvPr/>
        </p:nvSpPr>
        <p:spPr>
          <a:xfrm>
            <a:off x="6429388" y="214290"/>
            <a:ext cx="2459434" cy="707886"/>
          </a:xfrm>
          <a:prstGeom prst="rect">
            <a:avLst/>
          </a:prstGeom>
          <a:solidFill>
            <a:schemeClr val="lt1"/>
          </a:solidFill>
        </p:spPr>
        <p:style>
          <a:lnRef idx="2">
            <a:schemeClr val="accent1"/>
          </a:lnRef>
          <a:fillRef idx="1">
            <a:schemeClr val="lt1"/>
          </a:fillRef>
          <a:effectRef idx="0">
            <a:schemeClr val="accent1"/>
          </a:effectRef>
          <a:fontRef idx="minor">
            <a:schemeClr val="dk1"/>
          </a:fontRef>
        </p:style>
        <p:txBody>
          <a:bodyPr wrap="square">
            <a:spAutoFit/>
          </a:bodyPr>
          <a:lstStyle/>
          <a:p>
            <a:pPr lvl="0" algn="ctr" fontAlgn="base">
              <a:spcBef>
                <a:spcPct val="0"/>
              </a:spcBef>
              <a:spcAft>
                <a:spcPct val="0"/>
              </a:spcAft>
            </a:pPr>
            <a:r>
              <a:rPr kumimoji="0" lang="ar-SA" sz="4000" b="1" i="0" u="none" strike="noStrike" cap="none" normalizeH="0" baseline="0" dirty="0" smtClean="0">
                <a:ln>
                  <a:noFill/>
                </a:ln>
                <a:solidFill>
                  <a:schemeClr val="tx1"/>
                </a:solidFill>
                <a:effectLst/>
                <a:latin typeface="Arabic Transparent"/>
                <a:ea typeface="Calibri" pitchFamily="34" charset="0"/>
                <a:cs typeface="Arial" pitchFamily="34" charset="0"/>
              </a:rPr>
              <a:t>المقدمة </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4293096"/>
            <a:ext cx="4671281" cy="2420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36236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60000"/>
            <a:lumOff val="40000"/>
          </a:schemeClr>
        </a:solidFill>
        <a:effectLst/>
      </p:bgPr>
    </p:bg>
    <p:spTree>
      <p:nvGrpSpPr>
        <p:cNvPr id="1" name=""/>
        <p:cNvGrpSpPr/>
        <p:nvPr/>
      </p:nvGrpSpPr>
      <p:grpSpPr>
        <a:xfrm>
          <a:off x="0" y="0"/>
          <a:ext cx="0" cy="0"/>
          <a:chOff x="0" y="0"/>
          <a:chExt cx="0" cy="0"/>
        </a:xfrm>
      </p:grpSpPr>
      <p:sp>
        <p:nvSpPr>
          <p:cNvPr id="2" name="Rectangle 1"/>
          <p:cNvSpPr/>
          <p:nvPr/>
        </p:nvSpPr>
        <p:spPr>
          <a:xfrm>
            <a:off x="250604" y="248449"/>
            <a:ext cx="8785891" cy="6124754"/>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IQ" sz="2800" b="1" dirty="0"/>
              <a:t>يفضل شراء الشتلات التي يكون عمرها سنة واحدة لكثير من انواع الفاكهة بحيث تكون قوية النمو وذات مجموع جذري جيد، وان يتم الاعتناء بالشتلات بصورة جيدة اثناء قلعها والمحافظة عليها الى ان يتم غرسها.</a:t>
            </a:r>
          </a:p>
          <a:p>
            <a:pPr algn="just"/>
            <a:r>
              <a:rPr lang="ar-IQ" sz="2800" b="1" dirty="0"/>
              <a:t>3* قم </a:t>
            </a:r>
            <a:r>
              <a:rPr lang="ar-IQ" sz="2800" b="1" dirty="0" err="1"/>
              <a:t>أختيار</a:t>
            </a:r>
            <a:r>
              <a:rPr lang="ar-IQ" sz="2800" b="1" dirty="0"/>
              <a:t> الشتلات غير المصابة بمرض او حشرة معينة ، ويفضل ان يكون نموها قائم وان لا يزيد عدد سيقانها الرئيسة عن اثنان.</a:t>
            </a:r>
          </a:p>
          <a:p>
            <a:pPr algn="just"/>
            <a:r>
              <a:rPr lang="ar-IQ" sz="2800" b="1" dirty="0"/>
              <a:t>4* في حالة عدم توفر الوقت المناسب للغرس فيجب عمل خندق (حفرة) في التربة وتوضع فيها الجذور وتردم وترش بصورة جيدة بالماء الى ان يتم زراعتها، مع مراعاة عدم تعرض المجموع الجذري للهواء حتى لا يجف وبالتالي لا تذبل الشتلة وتموت.</a:t>
            </a:r>
          </a:p>
          <a:p>
            <a:pPr algn="just"/>
            <a:r>
              <a:rPr lang="ar-IQ" sz="2800" b="1" dirty="0"/>
              <a:t>5* من الافضل تهيئة الحفر قبل الغرس بمدة كافية وتكون بأبعاد (4040</a:t>
            </a:r>
            <a:r>
              <a:rPr lang="en-US" sz="2800" b="1" dirty="0"/>
              <a:t>x40x  </a:t>
            </a:r>
            <a:r>
              <a:rPr lang="ar-IQ" sz="2800" b="1" dirty="0"/>
              <a:t>سم) لكي تستوعب المجموع الجذري للشتلات بصورة جيدة.</a:t>
            </a:r>
          </a:p>
          <a:p>
            <a:pPr algn="just"/>
            <a:r>
              <a:rPr lang="ar-IQ" sz="2800" b="1" dirty="0"/>
              <a:t>6* يجب تقليم الشتلات قبل الغرس من خلال تقصير جزء من الجذور الطويلة او المجروحة والجافة ان وجدت، وكذلك ازالة جزء من </a:t>
            </a:r>
            <a:r>
              <a:rPr lang="ar-IQ" sz="2800" b="1" dirty="0" err="1"/>
              <a:t>النموات</a:t>
            </a:r>
            <a:r>
              <a:rPr lang="ar-IQ" sz="2800" b="1" dirty="0"/>
              <a:t> الخضرية للشتلة لضمان احداث توازن بين النمو الجذري والخضري للشتلة.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مستطيل 1"/>
          <p:cNvSpPr/>
          <p:nvPr/>
        </p:nvSpPr>
        <p:spPr>
          <a:xfrm>
            <a:off x="179512" y="289679"/>
            <a:ext cx="8784976" cy="341632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IQ" sz="2400" b="1" dirty="0"/>
              <a:t>7* عند الغرس يفضل وضع كمية من التراب في اسفل الحفرة اذ نقوم بوضع المجموع الجذري للشتلة اذ يكون ساقها في وسط الحفرة تماماً، ثم يتم كبس التربة جيداً حول الساق وردم التراب حولها لمنع نفاذ الهواء الى داخل الحفرة وحتى لا تجف الجذور وتتأثر سلباً.</a:t>
            </a:r>
          </a:p>
          <a:p>
            <a:pPr algn="just"/>
            <a:r>
              <a:rPr lang="ar-IQ" sz="2400" b="1" dirty="0"/>
              <a:t>8* تسقى الشتلات المغروسة مباشرة بعد الغرس ويجب اعطاء الكمية الكافية من الماء لها مع ملاحظة السقي المنتظم بعد الغرس وحسب حاجة الشتلة.</a:t>
            </a:r>
          </a:p>
          <a:p>
            <a:pPr algn="just"/>
            <a:r>
              <a:rPr lang="ar-IQ" sz="2400" b="1" dirty="0"/>
              <a:t>9* الحفاظ على منطقة الشتلات من نمو الادغال والحشائش الضارة بإزالتها والتي قد تنافس الشتلة على الماء والعناصر المغذية ، كما يمكن ان تكون مصدراً لنقل الامراض والحشرات.</a:t>
            </a:r>
          </a:p>
        </p:txBody>
      </p:sp>
      <p:sp>
        <p:nvSpPr>
          <p:cNvPr id="5" name="مستطيل 4"/>
          <p:cNvSpPr/>
          <p:nvPr/>
        </p:nvSpPr>
        <p:spPr>
          <a:xfrm>
            <a:off x="183799" y="3933056"/>
            <a:ext cx="8784976" cy="1938992"/>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Low"/>
            <a:r>
              <a:rPr lang="ar-IQ" sz="2400" b="1" dirty="0"/>
              <a:t>10* تجنب زراعة الشتلات في يوم عاصف او في وقت تكون درجات الحرارة عالية او عندما تكون التربة رطبة جداً.</a:t>
            </a:r>
          </a:p>
          <a:p>
            <a:pPr algn="justLow"/>
            <a:r>
              <a:rPr lang="ar-IQ" sz="2400" b="1" dirty="0"/>
              <a:t>11* يفضل وضع الاسمدة العضوية للشتلات قبل غرسها في الخريف واوائل الشتاء </a:t>
            </a:r>
            <a:r>
              <a:rPr lang="ar-IQ" sz="2400" b="1" dirty="0" err="1"/>
              <a:t>لاعطاء</a:t>
            </a:r>
            <a:r>
              <a:rPr lang="ar-IQ" sz="2400" b="1" dirty="0"/>
              <a:t> الوقت الكافي لتحلل السماد ولكي يصبح جاهز للامتصاص في بداية الربيع، اما الاسمدة الكيمياوية فتعطى مع بداية النمو الجديد للشتلة بحوالي 4-6 اسابيع من غرسها.</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lumMod val="75000"/>
            <a:alpha val="72000"/>
          </a:schemeClr>
        </a:solidFill>
        <a:effectLst/>
      </p:bgPr>
    </p:bg>
    <p:spTree>
      <p:nvGrpSpPr>
        <p:cNvPr id="1" name=""/>
        <p:cNvGrpSpPr/>
        <p:nvPr/>
      </p:nvGrpSpPr>
      <p:grpSpPr>
        <a:xfrm>
          <a:off x="0" y="0"/>
          <a:ext cx="0" cy="0"/>
          <a:chOff x="0" y="0"/>
          <a:chExt cx="0" cy="0"/>
        </a:xfrm>
      </p:grpSpPr>
      <p:sp>
        <p:nvSpPr>
          <p:cNvPr id="2" name="مستطيل 1"/>
          <p:cNvSpPr/>
          <p:nvPr/>
        </p:nvSpPr>
        <p:spPr>
          <a:xfrm>
            <a:off x="251520" y="428604"/>
            <a:ext cx="8601442" cy="2000548"/>
          </a:xfrm>
          <a:prstGeom prst="rect">
            <a:avLst/>
          </a:prstGeom>
          <a:solidFill>
            <a:schemeClr val="lt1"/>
          </a:solidFill>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IQ" sz="2400" b="1" u="sng" dirty="0"/>
              <a:t>اسباب تساقط الازهار والثمار من اشجار الفاكهة ؟؟؟ وما هي الحلول... </a:t>
            </a:r>
            <a:endParaRPr lang="ar-IQ" sz="2400" b="1" dirty="0"/>
          </a:p>
          <a:p>
            <a:pPr algn="just"/>
            <a:r>
              <a:rPr lang="ar-IQ" sz="2000" b="1" dirty="0"/>
              <a:t>يختلف تساقط الازهار والثمار العاقدة حديثاً من اشجار الفاكهة </a:t>
            </a:r>
            <a:r>
              <a:rPr lang="ar-IQ" sz="2000" b="1" dirty="0" err="1"/>
              <a:t>بأختلاف</a:t>
            </a:r>
            <a:r>
              <a:rPr lang="ar-IQ" sz="2000" b="1" dirty="0"/>
              <a:t> الانواع والاصناف والظروف البيئية وعمليات الخدمة البستنية، وقد يكون التساقط مرغوباً عندما تكون كمية الازهار والثمار العاقدة كثيرة على الشجرة وهذا ما يسمى ( بعملية الخف الطبيعي) ، في حين يكون التساقط مضراً اذا كانت كمية الازهار والثمار قليلة على الشجرة مما ينتج عنه قلة الحاصل لاحقاً، وقد يكون سبب التساقط ناتجاً عن واحد او اكثر من هذه الاسباب ، وهي: </a:t>
            </a:r>
          </a:p>
        </p:txBody>
      </p:sp>
      <p:sp>
        <p:nvSpPr>
          <p:cNvPr id="7" name="مستطيل 6"/>
          <p:cNvSpPr/>
          <p:nvPr/>
        </p:nvSpPr>
        <p:spPr>
          <a:xfrm>
            <a:off x="251519" y="2636912"/>
            <a:ext cx="8601443" cy="3477875"/>
          </a:xfrm>
          <a:prstGeom prst="rect">
            <a:avLst/>
          </a:prstGeom>
          <a:solidFill>
            <a:schemeClr val="lt1"/>
          </a:solidFill>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IQ" sz="2000" b="1" dirty="0"/>
              <a:t>1. عدم حدوث التلقيح والاخصاب في الازهار مما يؤدي الى تساقطها ، فمثلاً قد تكون الازهار على الشجرة مؤنثة فقط (غياب الازهار المذكرة) فلا يحصل التلقيح او قد يكون هناك مشكلة عدم التوافق الذاتي كما في بعض اصناف التفاح او الفستق.</a:t>
            </a:r>
          </a:p>
          <a:p>
            <a:pPr algn="just"/>
            <a:r>
              <a:rPr lang="ar-IQ" sz="2000" b="1" dirty="0"/>
              <a:t>2. كثرة عدد الازهار او الثمار على الشجرة يزيد من تساقطها ، وربما يعود سبب ذلك الى المنافسة بين الثمار للحصول على المواد المغذية كالكربوهيدرات وغيرها من المواد المصنعة.</a:t>
            </a:r>
          </a:p>
          <a:p>
            <a:pPr algn="just"/>
            <a:r>
              <a:rPr lang="ar-IQ" sz="2000" b="1" dirty="0"/>
              <a:t>3. نفص عنصر </a:t>
            </a:r>
            <a:r>
              <a:rPr lang="ar-IQ" sz="2000" b="1" dirty="0" err="1"/>
              <a:t>النايتروجين</a:t>
            </a:r>
            <a:r>
              <a:rPr lang="ar-IQ" sz="2000" b="1" dirty="0"/>
              <a:t> في التربة يزيد من تساقط الازهار والثمار ولهذا السب تستجيب اشجار الفاكهة للسماد </a:t>
            </a:r>
            <a:r>
              <a:rPr lang="ar-IQ" sz="2000" b="1" dirty="0" err="1"/>
              <a:t>النايتروجيني</a:t>
            </a:r>
            <a:r>
              <a:rPr lang="ar-IQ" sz="2000" b="1" dirty="0"/>
              <a:t> عندما تعاني الترب من النقص.</a:t>
            </a:r>
          </a:p>
          <a:p>
            <a:pPr algn="just"/>
            <a:r>
              <a:rPr lang="ar-IQ" sz="2000" b="1" dirty="0"/>
              <a:t>4. نقص عنصر الزنك يزيد من تساقط الازهار والثمار لكون عنصر الزنك من العناصر الغذائية الاساسية للنبات.</a:t>
            </a:r>
          </a:p>
          <a:p>
            <a:pPr algn="just"/>
            <a:r>
              <a:rPr lang="ar-IQ" sz="2000" b="1" dirty="0"/>
              <a:t>5. قلة كمية الماء في التربة او زيادتها عن الحد الملائم اذ يؤدي الى عدم انتظام الري فيزيد من تساقط الازهار والثمار.</a:t>
            </a:r>
          </a:p>
        </p:txBody>
      </p:sp>
    </p:spTree>
    <p:extLst>
      <p:ext uri="{BB962C8B-B14F-4D97-AF65-F5344CB8AC3E}">
        <p14:creationId xmlns:p14="http://schemas.microsoft.com/office/powerpoint/2010/main" val="1309523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Rectangle 2"/>
          <p:cNvSpPr/>
          <p:nvPr/>
        </p:nvSpPr>
        <p:spPr>
          <a:xfrm>
            <a:off x="395536" y="332656"/>
            <a:ext cx="8365177" cy="452431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lnSpc>
                <a:spcPct val="150000"/>
              </a:lnSpc>
            </a:pPr>
            <a:r>
              <a:rPr lang="ar-IQ" sz="2400" b="1" dirty="0"/>
              <a:t>6. قلة عمق التربة المزروع فيها الاشجار فيتأثر نمو المجموع الجذري للأشجار ولا تحصل الازهار والثمار على المواد الغذائية والماء من التربة .</a:t>
            </a:r>
          </a:p>
          <a:p>
            <a:pPr algn="just">
              <a:lnSpc>
                <a:spcPct val="150000"/>
              </a:lnSpc>
            </a:pPr>
            <a:r>
              <a:rPr lang="ar-IQ" sz="2400" b="1" dirty="0"/>
              <a:t> 7. رداءة الحالة الصحية للأوراق نتيجة اصابتها </a:t>
            </a:r>
            <a:r>
              <a:rPr lang="ar-IQ" sz="2400" b="1" dirty="0" err="1"/>
              <a:t>بالامراض</a:t>
            </a:r>
            <a:r>
              <a:rPr lang="ar-IQ" sz="2400" b="1" dirty="0"/>
              <a:t> والحشرات وضعف نموها مما يزيد من تساقط الازهار والثمار.</a:t>
            </a:r>
          </a:p>
          <a:p>
            <a:pPr algn="just">
              <a:lnSpc>
                <a:spcPct val="150000"/>
              </a:lnSpc>
            </a:pPr>
            <a:r>
              <a:rPr lang="ar-IQ" sz="2400" b="1" dirty="0"/>
              <a:t>8. قلة عدد البذور في الثمرة عن العدد الطبيعي او انعدامه يزيد من نسبة التساقط.</a:t>
            </a:r>
          </a:p>
          <a:p>
            <a:pPr algn="just">
              <a:lnSpc>
                <a:spcPct val="150000"/>
              </a:lnSpc>
            </a:pPr>
            <a:r>
              <a:rPr lang="ar-IQ" sz="2400" b="1" dirty="0"/>
              <a:t>9. انخفاض درجات الحرارة الى الحد القاتل </a:t>
            </a:r>
            <a:r>
              <a:rPr lang="ar-IQ" sz="2400" b="1" dirty="0" err="1"/>
              <a:t>للازهار</a:t>
            </a:r>
            <a:r>
              <a:rPr lang="ar-IQ" sz="2400" b="1" dirty="0"/>
              <a:t> والثمار يسبب موتها وتساقطها، اضافة الى الرياح القوية والامطار الشديدة والعواصف الترابية</a:t>
            </a:r>
            <a:r>
              <a:rPr lang="ar-IQ" sz="2400" b="1" dirty="0" smtClean="0"/>
              <a:t>.</a:t>
            </a:r>
          </a:p>
          <a:p>
            <a:pPr algn="just">
              <a:lnSpc>
                <a:spcPct val="150000"/>
              </a:lnSpc>
            </a:pPr>
            <a:r>
              <a:rPr lang="ar-IQ" sz="2400" b="1" dirty="0"/>
              <a:t>10. اصابة الازهار والثمار بالعديد من الامراض والحشرات مما يسبب من تساقطها</a:t>
            </a:r>
            <a:r>
              <a:rPr lang="ar-IQ" sz="2400" b="1" dirty="0" smtClean="0"/>
              <a:t>.</a:t>
            </a:r>
            <a:endParaRPr lang="ar-IQ"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alpha val="72000"/>
          </a:srgbClr>
        </a:solidFill>
        <a:effectLst/>
      </p:bgPr>
    </p:bg>
    <p:spTree>
      <p:nvGrpSpPr>
        <p:cNvPr id="1" name=""/>
        <p:cNvGrpSpPr/>
        <p:nvPr/>
      </p:nvGrpSpPr>
      <p:grpSpPr>
        <a:xfrm>
          <a:off x="0" y="0"/>
          <a:ext cx="0" cy="0"/>
          <a:chOff x="0" y="0"/>
          <a:chExt cx="0" cy="0"/>
        </a:xfrm>
      </p:grpSpPr>
      <p:sp>
        <p:nvSpPr>
          <p:cNvPr id="3" name="مستطيل 2"/>
          <p:cNvSpPr/>
          <p:nvPr/>
        </p:nvSpPr>
        <p:spPr>
          <a:xfrm>
            <a:off x="304412" y="188640"/>
            <a:ext cx="8660075" cy="63709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Low"/>
            <a:r>
              <a:rPr lang="ar-IQ" sz="2400" b="1" u="sng" dirty="0"/>
              <a:t>كيف اعالج هذه المشكلة ؟؟؟ </a:t>
            </a:r>
            <a:endParaRPr lang="ar-IQ" sz="2400" b="1" dirty="0"/>
          </a:p>
          <a:p>
            <a:pPr algn="justLow"/>
            <a:r>
              <a:rPr lang="ar-IQ" sz="2400" b="1" dirty="0"/>
              <a:t>يمكن التقليل من تساقط الازهار والثمار العاقدة في حال الرغبة بذلك بواسطة واحدة او اكثر من الطرق التالية:</a:t>
            </a:r>
          </a:p>
          <a:p>
            <a:pPr algn="justLow"/>
            <a:r>
              <a:rPr lang="ar-IQ" sz="2400" b="1" dirty="0"/>
              <a:t>1. تسميد الاشجار بالسماد النتروجيني قبل التزهير بمدة 1-2 اسبوع .</a:t>
            </a:r>
          </a:p>
          <a:p>
            <a:pPr algn="justLow"/>
            <a:r>
              <a:rPr lang="ar-IQ" sz="2400" b="1" dirty="0"/>
              <a:t>2. تقليم الاشجار تقليم معتدل خلال الشتاء.</a:t>
            </a:r>
          </a:p>
          <a:p>
            <a:pPr algn="justLow"/>
            <a:r>
              <a:rPr lang="ar-IQ" sz="2400" b="1" dirty="0"/>
              <a:t>3.  تحليق الاشجار( ازالة حلقة من لحاء الفرع المثمر) في وقت التزهير في بعض انواع الفاكهة كالتفاح والكمثرى.</a:t>
            </a:r>
          </a:p>
          <a:p>
            <a:pPr algn="justLow"/>
            <a:r>
              <a:rPr lang="ar-IQ" sz="2400" b="1" dirty="0"/>
              <a:t>4. التحكم في ري الاشجار اذ يفضل عدم ري الاشجار خلال فترتي التزهير وعقد الثمار، لكون الاشجار قد رويت رياً غزيراً قبل بدء النمو وتفتح الازهار.</a:t>
            </a:r>
          </a:p>
          <a:p>
            <a:pPr algn="justLow"/>
            <a:r>
              <a:rPr lang="ar-IQ" sz="2400" b="1" dirty="0"/>
              <a:t>5. استعمال بعض منظمات النمو (</a:t>
            </a:r>
            <a:r>
              <a:rPr lang="ar-IQ" sz="2400" b="1" dirty="0" err="1"/>
              <a:t>كالأوكسينات</a:t>
            </a:r>
            <a:r>
              <a:rPr lang="ar-IQ" sz="2400" b="1" dirty="0"/>
              <a:t>) لتخير تساقط الثمار المكتملة النمو والناضجة.</a:t>
            </a:r>
          </a:p>
          <a:p>
            <a:pPr algn="justLow"/>
            <a:r>
              <a:rPr lang="ar-IQ" sz="2400" b="1" dirty="0"/>
              <a:t>6. مكافحة </a:t>
            </a:r>
            <a:r>
              <a:rPr lang="ar-IQ" sz="2400" b="1" dirty="0" err="1"/>
              <a:t>الافات</a:t>
            </a:r>
            <a:r>
              <a:rPr lang="ar-IQ" sz="2400" b="1" dirty="0"/>
              <a:t> ان وجدت بصورة سريعة وعدم السماح </a:t>
            </a:r>
            <a:r>
              <a:rPr lang="ar-IQ" sz="2400" b="1" dirty="0" err="1"/>
              <a:t>بأستفحال</a:t>
            </a:r>
            <a:r>
              <a:rPr lang="ar-IQ" sz="2400" b="1" dirty="0"/>
              <a:t> الاصابة.</a:t>
            </a:r>
          </a:p>
          <a:p>
            <a:pPr algn="justLow"/>
            <a:r>
              <a:rPr lang="ar-IQ" sz="2400" b="1" dirty="0"/>
              <a:t>7. تغيير تربة البستان او الحديقة في حالة كونها قديمة ومضى على وجودها مدة طويلة.</a:t>
            </a:r>
          </a:p>
          <a:p>
            <a:pPr algn="justLow"/>
            <a:r>
              <a:rPr lang="ar-IQ" sz="2400" b="1" dirty="0"/>
              <a:t>8. استعمال التسميد بعنصر الزنك من خلال رشه على الاوراق بتراكيز معينة وحسب عمر الاشجار.</a:t>
            </a:r>
          </a:p>
          <a:p>
            <a:pPr algn="justLow"/>
            <a:r>
              <a:rPr lang="ar-IQ" sz="2400" b="1" dirty="0"/>
              <a:t>9. توفير الاشجار الملقحة للأصناف التي تعاني من حصول ظاهرة عدم التوافق </a:t>
            </a:r>
            <a:r>
              <a:rPr lang="ar-IQ" sz="2400" b="1" dirty="0" smtClean="0"/>
              <a:t>الذاتي</a:t>
            </a:r>
            <a:endParaRPr lang="ar-IQ" sz="2400" b="1" dirty="0"/>
          </a:p>
        </p:txBody>
      </p:sp>
    </p:spTree>
    <p:extLst>
      <p:ext uri="{BB962C8B-B14F-4D97-AF65-F5344CB8AC3E}">
        <p14:creationId xmlns:p14="http://schemas.microsoft.com/office/powerpoint/2010/main" val="1219458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27671" y="172587"/>
            <a:ext cx="8568952" cy="3046988"/>
          </a:xfrm>
          <a:prstGeom prst="rect">
            <a:avLst/>
          </a:prstGeo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algn="just"/>
            <a:r>
              <a:rPr lang="ar-IQ" sz="2400" b="1" u="sng" dirty="0"/>
              <a:t>مسافات زراعة اشجار الفاكهة وعلاقتها بالظروف الجوية:</a:t>
            </a:r>
            <a:endParaRPr lang="ar-IQ" sz="2400" b="1" dirty="0"/>
          </a:p>
          <a:p>
            <a:pPr algn="just"/>
            <a:r>
              <a:rPr lang="ar-IQ" sz="2400" b="1" dirty="0"/>
              <a:t>عند زراعة اشجار الفاكهة في المناطق الباردة او في المناطق شديدة الحرارة تزرع الاشجار على مسافات اقل مما لو زرعت في المناطق ذات الحرارة المعتدلة ، ويحقق تقارب الاشجار من بعضها تظليل بعضها البعض. </a:t>
            </a:r>
            <a:r>
              <a:rPr lang="ar-IQ" sz="2400" b="1" u="sng" dirty="0"/>
              <a:t>مسافات زراعة اشجار الفاكهة وعلاقتها بالظروف الجوية:</a:t>
            </a:r>
            <a:endParaRPr lang="ar-IQ" sz="2400" b="1" dirty="0"/>
          </a:p>
          <a:p>
            <a:pPr algn="just"/>
            <a:r>
              <a:rPr lang="ar-IQ" sz="2400" b="1" dirty="0"/>
              <a:t>عند زراعة اشجار الفاكهة في المناطق الباردة او في المناطق شديدة الحرارة تزرع الاشجار على مسافات اقل مما لو زرعت في المناطق ذات الحرارة المعتدلة ، ويحقق تقارب الاشجار من بعضها تظليل بعضها البعض. </a:t>
            </a:r>
          </a:p>
        </p:txBody>
      </p:sp>
      <p:sp>
        <p:nvSpPr>
          <p:cNvPr id="4" name="مستطيل 3"/>
          <p:cNvSpPr/>
          <p:nvPr/>
        </p:nvSpPr>
        <p:spPr>
          <a:xfrm>
            <a:off x="327670" y="3429000"/>
            <a:ext cx="8514361" cy="400110"/>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ar-IQ" sz="2000" b="1" dirty="0"/>
              <a:t>جدول يبين مسافات الزراعة المقترحة لزراعة بعض اشجار الفاكهة المستديمة </a:t>
            </a:r>
            <a:r>
              <a:rPr lang="ar-IQ" sz="2000" b="1" dirty="0" err="1"/>
              <a:t>والنفضية</a:t>
            </a:r>
            <a:endParaRPr lang="en-US" sz="20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671" y="4077072"/>
            <a:ext cx="8514360" cy="2780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80238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4" name="مستطيل 1"/>
          <p:cNvSpPr/>
          <p:nvPr/>
        </p:nvSpPr>
        <p:spPr>
          <a:xfrm>
            <a:off x="90743" y="188640"/>
            <a:ext cx="8931427" cy="58477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r>
              <a:rPr lang="ar-IQ" sz="3200" b="1" u="sng" dirty="0"/>
              <a:t>موعد زراعة اشجار الفاكهة:</a:t>
            </a:r>
            <a:endParaRPr lang="ar-IQ" sz="3200" dirty="0"/>
          </a:p>
        </p:txBody>
      </p:sp>
      <p:sp>
        <p:nvSpPr>
          <p:cNvPr id="7" name="مستطيل 1"/>
          <p:cNvSpPr/>
          <p:nvPr/>
        </p:nvSpPr>
        <p:spPr>
          <a:xfrm>
            <a:off x="90742" y="908720"/>
            <a:ext cx="8931427"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IQ" sz="2800" b="1" dirty="0"/>
              <a:t>اشجار الفاكهة </a:t>
            </a:r>
            <a:r>
              <a:rPr lang="ar-IQ" sz="2800" b="1" dirty="0" err="1"/>
              <a:t>النفضية</a:t>
            </a:r>
            <a:r>
              <a:rPr lang="ar-IQ" sz="2800" b="1" dirty="0"/>
              <a:t>: مثل ( التفاح-الكمثرى- الخوخ- المشمش- التين- الرمان- العنب...الخ) </a:t>
            </a:r>
          </a:p>
          <a:p>
            <a:pPr algn="just"/>
            <a:r>
              <a:rPr lang="ar-IQ" sz="2800" b="1" dirty="0"/>
              <a:t>تزرع من كانون الثاني الى نهاية اذار.</a:t>
            </a:r>
          </a:p>
        </p:txBody>
      </p:sp>
      <p:sp>
        <p:nvSpPr>
          <p:cNvPr id="9" name="مستطيل 1"/>
          <p:cNvSpPr/>
          <p:nvPr/>
        </p:nvSpPr>
        <p:spPr>
          <a:xfrm>
            <a:off x="90742" y="2420888"/>
            <a:ext cx="8931426" cy="1384995"/>
          </a:xfrm>
          <a:prstGeom prst="rect">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just"/>
            <a:r>
              <a:rPr lang="ar-IQ" sz="2800" b="1" dirty="0"/>
              <a:t>اشجار الفاكهة المستديمة : مثل ( النخيل- الزيتون- الحمضيات- الموز- </a:t>
            </a:r>
            <a:r>
              <a:rPr lang="ar-IQ" sz="2800" b="1" dirty="0" err="1"/>
              <a:t>الينكي</a:t>
            </a:r>
            <a:r>
              <a:rPr lang="ar-IQ" sz="2800" b="1" dirty="0"/>
              <a:t> دنيا ...الخ) </a:t>
            </a:r>
          </a:p>
          <a:p>
            <a:pPr algn="just"/>
            <a:r>
              <a:rPr lang="ar-IQ" sz="2800" b="1" dirty="0"/>
              <a:t>تزرع في المدة الممتدة من اذار الى نهاية ايار.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22" y="4005064"/>
            <a:ext cx="3108426"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6176" y="4005064"/>
            <a:ext cx="2780666"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3848" y="4005064"/>
            <a:ext cx="2952328" cy="2592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970545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355</TotalTime>
  <Words>1106</Words>
  <Application>Microsoft Office PowerPoint</Application>
  <PresentationFormat>عرض على الشاشة (3:4)‏</PresentationFormat>
  <Paragraphs>52</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2o1O</dc:creator>
  <cp:lastModifiedBy>DR.Ahmed Saker</cp:lastModifiedBy>
  <cp:revision>64</cp:revision>
  <dcterms:created xsi:type="dcterms:W3CDTF">2016-03-15T08:59:31Z</dcterms:created>
  <dcterms:modified xsi:type="dcterms:W3CDTF">2021-12-14T05:42:13Z</dcterms:modified>
</cp:coreProperties>
</file>